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3"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B9454-AAEB-4CE7-98A1-C35A9875A5C5}" type="datetimeFigureOut">
              <a:rPr lang="en-US" smtClean="0"/>
              <a:pPr/>
              <a:t>11/11/2010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B9FE0F-4288-4DA1-A995-A6A897C6130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B9454-AAEB-4CE7-98A1-C35A9875A5C5}" type="datetimeFigureOut">
              <a:rPr lang="en-US" smtClean="0"/>
              <a:pPr/>
              <a:t>11/11/2010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9FE0F-4288-4DA1-A995-A6A897C613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762000"/>
          </a:xfrm>
        </p:spPr>
        <p:txBody>
          <a:bodyPr>
            <a:normAutofit/>
          </a:bodyPr>
          <a:lstStyle/>
          <a:p>
            <a:r>
              <a:rPr lang="en-US" dirty="0" smtClean="0"/>
              <a:t>Still Life Drawing</a:t>
            </a:r>
            <a:endParaRPr lang="en-US" dirty="0"/>
          </a:p>
        </p:txBody>
      </p:sp>
      <p:sp>
        <p:nvSpPr>
          <p:cNvPr id="3" name="Subtitle 2"/>
          <p:cNvSpPr>
            <a:spLocks noGrp="1"/>
          </p:cNvSpPr>
          <p:nvPr>
            <p:ph type="subTitle" idx="1"/>
          </p:nvPr>
        </p:nvSpPr>
        <p:spPr>
          <a:xfrm>
            <a:off x="1447800" y="4495800"/>
            <a:ext cx="6400800" cy="1295400"/>
          </a:xfrm>
        </p:spPr>
        <p:txBody>
          <a:bodyPr>
            <a:normAutofit fontScale="55000" lnSpcReduction="20000"/>
          </a:bodyPr>
          <a:lstStyle/>
          <a:p>
            <a:r>
              <a:rPr lang="en-US" dirty="0" smtClean="0">
                <a:solidFill>
                  <a:schemeClr val="tx1"/>
                </a:solidFill>
              </a:rPr>
              <a:t>A </a:t>
            </a:r>
            <a:r>
              <a:rPr lang="en-US" b="1" dirty="0" smtClean="0">
                <a:solidFill>
                  <a:schemeClr val="tx1"/>
                </a:solidFill>
              </a:rPr>
              <a:t>still life</a:t>
            </a:r>
            <a:r>
              <a:rPr lang="en-US" dirty="0" smtClean="0">
                <a:solidFill>
                  <a:schemeClr val="tx1"/>
                </a:solidFill>
              </a:rPr>
              <a:t> is a work of art depicting mostly inanimate subject matter, typically commonplace objects which may be either natural (food, flowers, plants, rocks, or shells) or man-made (drinking glasses, books, vases, jewelry, coins, pipes, and so on) in an artificial setting. </a:t>
            </a:r>
            <a:endParaRPr lang="en-US" dirty="0">
              <a:solidFill>
                <a:schemeClr val="tx1"/>
              </a:solidFill>
            </a:endParaRPr>
          </a:p>
        </p:txBody>
      </p:sp>
      <p:pic>
        <p:nvPicPr>
          <p:cNvPr id="4" name="Picture 3" descr="100_1912.JPG"/>
          <p:cNvPicPr>
            <a:picLocks noChangeAspect="1"/>
          </p:cNvPicPr>
          <p:nvPr/>
        </p:nvPicPr>
        <p:blipFill>
          <a:blip r:embed="rId2" cstate="print"/>
          <a:stretch>
            <a:fillRect/>
          </a:stretch>
        </p:blipFill>
        <p:spPr>
          <a:xfrm>
            <a:off x="2362200" y="457200"/>
            <a:ext cx="4556760" cy="3417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1992.JPG"/>
          <p:cNvPicPr>
            <a:picLocks noGrp="1" noChangeAspect="1"/>
          </p:cNvPicPr>
          <p:nvPr>
            <p:ph idx="1"/>
          </p:nvPr>
        </p:nvPicPr>
        <p:blipFill>
          <a:blip r:embed="rId2" cstate="print"/>
          <a:stretch>
            <a:fillRect/>
          </a:stretch>
        </p:blipFill>
        <p:spPr>
          <a:xfrm>
            <a:off x="914400" y="990600"/>
            <a:ext cx="7250695"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1993.JPG"/>
          <p:cNvPicPr>
            <a:picLocks noGrp="1" noChangeAspect="1"/>
          </p:cNvPicPr>
          <p:nvPr>
            <p:ph idx="1"/>
          </p:nvPr>
        </p:nvPicPr>
        <p:blipFill>
          <a:blip r:embed="rId2" cstate="print"/>
          <a:stretch>
            <a:fillRect/>
          </a:stretch>
        </p:blipFill>
        <p:spPr>
          <a:xfrm>
            <a:off x="838200" y="533400"/>
            <a:ext cx="7657672"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1994.JPG"/>
          <p:cNvPicPr>
            <a:picLocks noGrp="1" noChangeAspect="1"/>
          </p:cNvPicPr>
          <p:nvPr>
            <p:ph idx="1"/>
          </p:nvPr>
        </p:nvPicPr>
        <p:blipFill>
          <a:blip r:embed="rId2" cstate="print"/>
          <a:stretch>
            <a:fillRect/>
          </a:stretch>
        </p:blipFill>
        <p:spPr>
          <a:xfrm>
            <a:off x="1143000" y="609600"/>
            <a:ext cx="7006044"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2111.JPG"/>
          <p:cNvPicPr>
            <a:picLocks noGrp="1" noChangeAspect="1"/>
          </p:cNvPicPr>
          <p:nvPr>
            <p:ph idx="1"/>
          </p:nvPr>
        </p:nvPicPr>
        <p:blipFill>
          <a:blip r:embed="rId2" cstate="print"/>
          <a:srcRect b="4034"/>
          <a:stretch>
            <a:fillRect/>
          </a:stretch>
        </p:blipFill>
        <p:spPr>
          <a:xfrm>
            <a:off x="1143000" y="1143000"/>
            <a:ext cx="6788945" cy="4343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2156.JPG"/>
          <p:cNvPicPr>
            <a:picLocks noGrp="1" noChangeAspect="1"/>
          </p:cNvPicPr>
          <p:nvPr>
            <p:ph idx="1"/>
          </p:nvPr>
        </p:nvPicPr>
        <p:blipFill>
          <a:blip r:embed="rId2" cstate="print"/>
          <a:stretch>
            <a:fillRect/>
          </a:stretch>
        </p:blipFill>
        <p:spPr>
          <a:xfrm>
            <a:off x="2514600" y="228600"/>
            <a:ext cx="3930074" cy="58975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studied so far?</a:t>
            </a:r>
            <a:endParaRPr lang="en-US" dirty="0"/>
          </a:p>
        </p:txBody>
      </p:sp>
      <p:sp>
        <p:nvSpPr>
          <p:cNvPr id="3" name="Content Placeholder 2"/>
          <p:cNvSpPr>
            <a:spLocks noGrp="1"/>
          </p:cNvSpPr>
          <p:nvPr>
            <p:ph idx="1"/>
          </p:nvPr>
        </p:nvSpPr>
        <p:spPr>
          <a:xfrm>
            <a:off x="457200" y="1447800"/>
            <a:ext cx="8229600" cy="4678363"/>
          </a:xfrm>
        </p:spPr>
        <p:txBody>
          <a:bodyPr>
            <a:normAutofit fontScale="92500"/>
          </a:bodyPr>
          <a:lstStyle/>
          <a:p>
            <a:r>
              <a:rPr lang="en-US" b="1" dirty="0" smtClean="0"/>
              <a:t>Value</a:t>
            </a:r>
            <a:r>
              <a:rPr lang="en-US" dirty="0" smtClean="0"/>
              <a:t>- an element of art that refers to the lightness or darkness of a color.</a:t>
            </a:r>
          </a:p>
          <a:p>
            <a:r>
              <a:rPr lang="en-US" b="1" dirty="0" smtClean="0"/>
              <a:t>Texture</a:t>
            </a:r>
            <a:r>
              <a:rPr lang="en-US" dirty="0" smtClean="0"/>
              <a:t>- is what we use to show how something might feel, or what it is made of.</a:t>
            </a:r>
          </a:p>
          <a:p>
            <a:r>
              <a:rPr lang="en-US" b="1" dirty="0" smtClean="0"/>
              <a:t>Negative Space</a:t>
            </a:r>
            <a:r>
              <a:rPr lang="en-US" dirty="0" smtClean="0"/>
              <a:t>-</a:t>
            </a:r>
            <a:r>
              <a:rPr lang="en-US" b="1" u="sng" dirty="0" smtClean="0"/>
              <a:t> </a:t>
            </a:r>
            <a:r>
              <a:rPr lang="en-US" dirty="0" smtClean="0"/>
              <a:t>the space between objects or parts of an object, or around it.</a:t>
            </a:r>
            <a:endParaRPr lang="en-US" b="1" dirty="0" smtClean="0"/>
          </a:p>
          <a:p>
            <a:r>
              <a:rPr lang="en-US" dirty="0" smtClean="0"/>
              <a:t>And of course…</a:t>
            </a:r>
            <a:r>
              <a:rPr lang="en-US" b="1" dirty="0" smtClean="0"/>
              <a:t> DRAW WHAT YOU SEE! (</a:t>
            </a:r>
            <a:r>
              <a:rPr lang="en-US" dirty="0" smtClean="0"/>
              <a:t>TRY NOT TO RELY ON </a:t>
            </a:r>
            <a:r>
              <a:rPr lang="en-US" smtClean="0"/>
              <a:t>SYMBOLS STORED IN THE BRAIN </a:t>
            </a:r>
            <a:r>
              <a:rPr lang="en-US" dirty="0" smtClean="0"/>
              <a:t>BUT WHAT IS ACTUALLY IN FRONT OF YOU)</a:t>
            </a:r>
            <a:endParaRPr lang="en-US" b="1"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pic>
        <p:nvPicPr>
          <p:cNvPr id="5" name="Content Placeholder 4" descr="ScannedImage-4.jpg"/>
          <p:cNvPicPr>
            <a:picLocks noGrp="1" noChangeAspect="1"/>
          </p:cNvPicPr>
          <p:nvPr>
            <p:ph idx="1"/>
          </p:nvPr>
        </p:nvPicPr>
        <p:blipFill>
          <a:blip r:embed="rId2" cstate="print"/>
          <a:stretch>
            <a:fillRect/>
          </a:stretch>
        </p:blipFill>
        <p:spPr>
          <a:xfrm>
            <a:off x="609600" y="1295400"/>
            <a:ext cx="7671247" cy="51355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the Paper</a:t>
            </a:r>
            <a:endParaRPr lang="en-US" dirty="0"/>
          </a:p>
        </p:txBody>
      </p:sp>
      <p:pic>
        <p:nvPicPr>
          <p:cNvPr id="6" name="Content Placeholder 5" descr="ScannedImage-6.jpg"/>
          <p:cNvPicPr>
            <a:picLocks noGrp="1" noChangeAspect="1"/>
          </p:cNvPicPr>
          <p:nvPr>
            <p:ph idx="1"/>
          </p:nvPr>
        </p:nvPicPr>
        <p:blipFill>
          <a:blip r:embed="rId2" cstate="print"/>
          <a:stretch>
            <a:fillRect/>
          </a:stretch>
        </p:blipFill>
        <p:spPr>
          <a:xfrm>
            <a:off x="2954939" y="1600200"/>
            <a:ext cx="3234121" cy="4525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in the FABRIC</a:t>
            </a:r>
            <a:endParaRPr lang="en-US" dirty="0"/>
          </a:p>
        </p:txBody>
      </p:sp>
      <p:pic>
        <p:nvPicPr>
          <p:cNvPr id="4" name="Content Placeholder 3" descr="ScannedImage-3.jpg"/>
          <p:cNvPicPr>
            <a:picLocks noGrp="1" noChangeAspect="1"/>
          </p:cNvPicPr>
          <p:nvPr>
            <p:ph idx="1"/>
          </p:nvPr>
        </p:nvPicPr>
        <p:blipFill>
          <a:blip r:embed="rId2" cstate="print"/>
          <a:stretch>
            <a:fillRect/>
          </a:stretch>
        </p:blipFill>
        <p:spPr>
          <a:xfrm>
            <a:off x="533400" y="1524000"/>
            <a:ext cx="8229600" cy="421005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the Values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800600" y="2057400"/>
            <a:ext cx="3962400" cy="2895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 y="2057400"/>
            <a:ext cx="4162424" cy="2895600"/>
          </a:xfrm>
          <a:prstGeom prst="rect">
            <a:avLst/>
          </a:prstGeom>
          <a:noFill/>
          <a:ln w="9525">
            <a:noFill/>
            <a:miter lim="800000"/>
            <a:headEnd/>
            <a:tailEnd/>
          </a:ln>
          <a:effectLst/>
        </p:spPr>
      </p:pic>
      <p:sp>
        <p:nvSpPr>
          <p:cNvPr id="6" name="TextBox 5"/>
          <p:cNvSpPr txBox="1"/>
          <p:nvPr/>
        </p:nvSpPr>
        <p:spPr>
          <a:xfrm>
            <a:off x="381000" y="5181600"/>
            <a:ext cx="8597482" cy="369332"/>
          </a:xfrm>
          <a:prstGeom prst="rect">
            <a:avLst/>
          </a:prstGeom>
          <a:noFill/>
        </p:spPr>
        <p:txBody>
          <a:bodyPr wrap="none" rtlCol="0">
            <a:spAutoFit/>
          </a:bodyPr>
          <a:lstStyle/>
          <a:p>
            <a:r>
              <a:rPr lang="en-US" b="1" i="1" dirty="0" smtClean="0"/>
              <a:t>Where it’s dark, shade dark, where it’s light, leave it light, and all the values in between!</a:t>
            </a:r>
            <a:endParaRPr lang="en-US"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dirty="0" smtClean="0"/>
              <a:t>	You will do some thumbnail sketches first, to get the most interesting composition. Let me know when you have a good one for me to check and then you can begin.</a:t>
            </a:r>
            <a:br>
              <a:rPr lang="en-US" dirty="0" smtClean="0"/>
            </a:br>
            <a:r>
              <a:rPr lang="en-US" dirty="0" smtClean="0"/>
              <a:t>	Make sure you are somewhere you can see and be sure to stay on task. Your grade will be lowered if you do not use good work ethic!</a:t>
            </a:r>
            <a:br>
              <a:rPr lang="en-US" dirty="0" smtClean="0"/>
            </a:br>
            <a:r>
              <a:rPr lang="en-US" dirty="0" smtClean="0"/>
              <a:t>	</a:t>
            </a:r>
            <a:r>
              <a:rPr lang="en-US" i="1" u="sng" dirty="0" smtClean="0"/>
              <a:t>I’m expecting greatness!</a:t>
            </a:r>
            <a:endParaRPr lang="en-US"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pic>
        <p:nvPicPr>
          <p:cNvPr id="4" name="Content Placeholder 3" descr="107_1990.JPG"/>
          <p:cNvPicPr>
            <a:picLocks noGrp="1" noChangeAspect="1"/>
          </p:cNvPicPr>
          <p:nvPr>
            <p:ph idx="1"/>
          </p:nvPr>
        </p:nvPicPr>
        <p:blipFill>
          <a:blip r:embed="rId2" cstate="print"/>
          <a:stretch>
            <a:fillRect/>
          </a:stretch>
        </p:blipFill>
        <p:spPr>
          <a:xfrm>
            <a:off x="1170251" y="1600200"/>
            <a:ext cx="680349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7_1991.JPG"/>
          <p:cNvPicPr>
            <a:picLocks noGrp="1" noChangeAspect="1"/>
          </p:cNvPicPr>
          <p:nvPr>
            <p:ph idx="1"/>
          </p:nvPr>
        </p:nvPicPr>
        <p:blipFill>
          <a:blip r:embed="rId2" cstate="print"/>
          <a:stretch>
            <a:fillRect/>
          </a:stretch>
        </p:blipFill>
        <p:spPr>
          <a:xfrm>
            <a:off x="2667000" y="609600"/>
            <a:ext cx="3677709" cy="55165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186</Words>
  <Application>Microsoft Office PowerPoint</Application>
  <PresentationFormat>On-screen Show (4:3)</PresentationFormat>
  <Paragraphs>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Still Life Drawing</vt:lpstr>
      <vt:lpstr>What have we studied so far?</vt:lpstr>
      <vt:lpstr>Requirements:</vt:lpstr>
      <vt:lpstr>Fill the Paper</vt:lpstr>
      <vt:lpstr>LINES in the FABRIC</vt:lpstr>
      <vt:lpstr>Match the Values</vt:lpstr>
      <vt:lpstr> You will do some thumbnail sketches first, to get the most interesting composition. Let me know when you have a good one for me to check and then you can begin.  Make sure you are somewhere you can see and be sure to stay on task. Your grade will be lowered if you do not use good work ethic!  I’m expecting greatness!</vt:lpstr>
      <vt:lpstr>Student examples:</vt:lpstr>
      <vt:lpstr>Slide 9</vt:lpstr>
      <vt:lpstr>Slide 10</vt:lpstr>
      <vt:lpstr>Slide 11</vt:lpstr>
      <vt:lpstr>Slide 12</vt:lpstr>
      <vt:lpstr>Slide 13</vt:lpstr>
      <vt:lpstr>Slide 14</vt:lpstr>
    </vt:vector>
  </TitlesOfParts>
  <Company>BISD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Life Drawing</dc:title>
  <dc:creator>Burleson ISD</dc:creator>
  <cp:lastModifiedBy>Burleson ISD</cp:lastModifiedBy>
  <cp:revision>28</cp:revision>
  <dcterms:created xsi:type="dcterms:W3CDTF">2009-10-06T13:57:45Z</dcterms:created>
  <dcterms:modified xsi:type="dcterms:W3CDTF">2010-11-11T14:19:20Z</dcterms:modified>
</cp:coreProperties>
</file>