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25"/>
  </p:notesMasterIdLst>
  <p:sldIdLst>
    <p:sldId id="256" r:id="rId3"/>
    <p:sldId id="257" r:id="rId4"/>
    <p:sldId id="258"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94660"/>
  </p:normalViewPr>
  <p:slideViewPr>
    <p:cSldViewPr snapToGrid="0">
      <p:cViewPr varScale="1">
        <p:scale>
          <a:sx n="115" d="100"/>
          <a:sy n="115" d="100"/>
        </p:scale>
        <p:origin x="-104" y="-22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extLst>
      <p:ext uri="{BB962C8B-B14F-4D97-AF65-F5344CB8AC3E}">
        <p14:creationId xmlns:p14="http://schemas.microsoft.com/office/powerpoint/2010/main" val="227584055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9afab88bd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9afab88b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99ae01c3c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99ae01c3ca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g99ae01c3ca_1_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10</a:t>
            </a:fld>
            <a:endParaRPr sz="140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9afab88bd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9afab88bd7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g9afab88bd7_0_11: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11</a:t>
            </a:fld>
            <a:endParaRPr sz="1400">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9afab88bd7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9afab88bd7_0_1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g9afab88bd7_0_119: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sz="1400">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9afab88bd7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9afab88bd7_0_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g9afab88bd7_0_80: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US"/>
              <a:t>13</a:t>
            </a:fld>
            <a:endParaRPr sz="1400">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9afab88bd7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9afab88bd7_0_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g9afab88bd7_0_84: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sz="1400">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9afab88bd7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9afab88bd7_0_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g9afab88bd7_0_88: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sz="1400">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9afab88bd7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9afab88bd7_0_1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g9afab88bd7_0_108: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sz="1400">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9afab88bd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9afab88bd7_0_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g9afab88bd7_0_92: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sz="1400">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afab88bd7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9afab88bd7_0_1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g9afab88bd7_0_128:notes"/>
          <p:cNvSpPr txBox="1">
            <a:spLocks noGrp="1"/>
          </p:cNvSpPr>
          <p:nvPr>
            <p:ph type="sldNum" idx="12"/>
          </p:nvPr>
        </p:nvSpPr>
        <p:spPr>
          <a:xfrm>
            <a:off x="3884612" y="8685212"/>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sz="1400">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84" name="Google Shape;28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85" name="Google Shape;285;p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90" name="Google Shape;290;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91" name="Google Shape;291;p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96" name="Google Shape;296;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297" name="Google Shape;297;p1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02" name="Google Shape;302;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51" name="Google Shape;15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Tangles can be inspired by many things.  Nature, wildlife, inanimate objects… the possibilities are endless.  Often, Zentangle artists name their tangles.  Can you tell what some of tangles are inspired by?</a:t>
            </a:r>
            <a:endParaRPr/>
          </a:p>
        </p:txBody>
      </p:sp>
      <p:sp>
        <p:nvSpPr>
          <p:cNvPr id="152" name="Google Shape;152;p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9afab88bd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82" name="Google Shape;182;g9afab88bd7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a:p>
        </p:txBody>
      </p:sp>
      <p:sp>
        <p:nvSpPr>
          <p:cNvPr id="183" name="Google Shape;183;g9afab88bd7_0_2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afab88bd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89" name="Google Shape;189;g9afab88bd7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a:p>
        </p:txBody>
      </p:sp>
      <p:sp>
        <p:nvSpPr>
          <p:cNvPr id="190" name="Google Shape;190;g9afab88bd7_0_4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9afab88bd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96" name="Google Shape;196;g9afab88bd7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a:p>
        </p:txBody>
      </p:sp>
      <p:sp>
        <p:nvSpPr>
          <p:cNvPr id="197" name="Google Shape;197;g9afab88bd7_0_2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9afab88bd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03" name="Google Shape;203;g9afab88bd7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a:p>
        </p:txBody>
      </p:sp>
      <p:sp>
        <p:nvSpPr>
          <p:cNvPr id="204" name="Google Shape;204;g9afab88bd7_0_3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f2dc3a3efa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f2dc3a3efa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f2dc3a3efa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f2dc3a3efa_0_1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5" name="Google Shape;75;p1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Google Shape;79;p12"/>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1" name="Google Shape;81;p1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8"/>
        <p:cNvGrpSpPr/>
        <p:nvPr/>
      </p:nvGrpSpPr>
      <p:grpSpPr>
        <a:xfrm>
          <a:off x="0" y="0"/>
          <a:ext cx="0" cy="0"/>
          <a:chOff x="0" y="0"/>
          <a:chExt cx="0" cy="0"/>
        </a:xfrm>
      </p:grpSpPr>
      <p:sp>
        <p:nvSpPr>
          <p:cNvPr id="89" name="Google Shape;89;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0" name="Google Shape;90;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1" name="Google Shape;91;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4" name="Google Shape;9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7" name="Google Shape;97;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98" name="Google Shape;9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 name="Google Shape;101;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2" name="Google Shape;102;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03" name="Google Shape;10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6" name="Google Shape;10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9" name="Google Shape;109;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0" name="Google Shape;11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3" name="Google Shape;11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4"/>
        <p:cNvGrpSpPr/>
        <p:nvPr/>
      </p:nvGrpSpPr>
      <p:grpSpPr>
        <a:xfrm>
          <a:off x="0" y="0"/>
          <a:ext cx="0" cy="0"/>
          <a:chOff x="0" y="0"/>
          <a:chExt cx="0" cy="0"/>
        </a:xfrm>
      </p:grpSpPr>
      <p:sp>
        <p:nvSpPr>
          <p:cNvPr id="115" name="Google Shape;115;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7" name="Google Shape;117;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8" name="Google Shape;118;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19" name="Google Shape;11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0"/>
        <p:cNvGrpSpPr/>
        <p:nvPr/>
      </p:nvGrpSpPr>
      <p:grpSpPr>
        <a:xfrm>
          <a:off x="0" y="0"/>
          <a:ext cx="0" cy="0"/>
          <a:chOff x="0" y="0"/>
          <a:chExt cx="0" cy="0"/>
        </a:xfrm>
      </p:grpSpPr>
      <p:sp>
        <p:nvSpPr>
          <p:cNvPr id="121" name="Google Shape;121;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22" name="Google Shape;12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3"/>
        <p:cNvGrpSpPr/>
        <p:nvPr/>
      </p:nvGrpSpPr>
      <p:grpSpPr>
        <a:xfrm>
          <a:off x="0" y="0"/>
          <a:ext cx="0" cy="0"/>
          <a:chOff x="0" y="0"/>
          <a:chExt cx="0" cy="0"/>
        </a:xfrm>
      </p:grpSpPr>
      <p:sp>
        <p:nvSpPr>
          <p:cNvPr id="124" name="Google Shape;124;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5" name="Google Shape;125;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26" name="Google Shape;126;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457200" y="205978"/>
            <a:ext cx="7467600" cy="857400"/>
          </a:xfrm>
          <a:prstGeom prst="rect">
            <a:avLst/>
          </a:prstGeom>
          <a:noFill/>
          <a:ln>
            <a:noFill/>
          </a:ln>
        </p:spPr>
        <p:txBody>
          <a:bodyPr spcFirstLastPara="1" wrap="square" lIns="45700" tIns="45700" rIns="45700" bIns="45700" anchor="ctr" anchorCtr="0">
            <a:noAutofit/>
          </a:bodyPr>
          <a:lstStyle>
            <a:lvl1pPr lvl="0" algn="l" rtl="0">
              <a:spcBef>
                <a:spcPts val="0"/>
              </a:spcBef>
              <a:spcAft>
                <a:spcPts val="0"/>
              </a:spcAft>
              <a:buClr>
                <a:schemeClr val="lt1"/>
              </a:buClr>
              <a:buSzPts val="4600"/>
              <a:buFont typeface="Libre Franklin"/>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1" name="Google Shape;131;p25"/>
          <p:cNvSpPr txBox="1">
            <a:spLocks noGrp="1"/>
          </p:cNvSpPr>
          <p:nvPr>
            <p:ph type="body" idx="1"/>
          </p:nvPr>
        </p:nvSpPr>
        <p:spPr>
          <a:xfrm>
            <a:off x="457200" y="1200150"/>
            <a:ext cx="7467600" cy="3394500"/>
          </a:xfrm>
          <a:prstGeom prst="rect">
            <a:avLst/>
          </a:prstGeom>
          <a:noFill/>
          <a:ln>
            <a:noFill/>
          </a:ln>
        </p:spPr>
        <p:txBody>
          <a:bodyPr spcFirstLastPara="1" wrap="square" lIns="91425" tIns="45700" rIns="91425" bIns="45700" anchor="t" anchorCtr="0">
            <a:noAutofit/>
          </a:bodyPr>
          <a:lstStyle>
            <a:lvl1pPr marL="457200" lvl="0" indent="-320040" algn="l" rtl="0">
              <a:spcBef>
                <a:spcPts val="360"/>
              </a:spcBef>
              <a:spcAft>
                <a:spcPts val="0"/>
              </a:spcAft>
              <a:buSzPts val="1440"/>
              <a:buChar char="●"/>
              <a:defRPr/>
            </a:lvl1pPr>
            <a:lvl2pPr marL="914400" lvl="1" indent="-331469" algn="l" rtl="0">
              <a:spcBef>
                <a:spcPts val="1600"/>
              </a:spcBef>
              <a:spcAft>
                <a:spcPts val="0"/>
              </a:spcAft>
              <a:buSzPts val="1620"/>
              <a:buChar char="○"/>
              <a:defRPr/>
            </a:lvl2pPr>
            <a:lvl3pPr marL="1371600" lvl="2" indent="-325755" algn="l" rtl="0">
              <a:spcBef>
                <a:spcPts val="1600"/>
              </a:spcBef>
              <a:spcAft>
                <a:spcPts val="0"/>
              </a:spcAft>
              <a:buSzPts val="1530"/>
              <a:buChar char="■"/>
              <a:defRPr/>
            </a:lvl3pPr>
            <a:lvl4pPr marL="1828800" lvl="3" indent="-331469" algn="l" rtl="0">
              <a:spcBef>
                <a:spcPts val="1600"/>
              </a:spcBef>
              <a:spcAft>
                <a:spcPts val="0"/>
              </a:spcAft>
              <a:buSzPts val="1620"/>
              <a:buChar char="●"/>
              <a:defRPr/>
            </a:lvl4pPr>
            <a:lvl5pPr marL="2286000" lvl="4" indent="-342900" algn="l" rtl="0">
              <a:spcBef>
                <a:spcPts val="1600"/>
              </a:spcBef>
              <a:spcAft>
                <a:spcPts val="0"/>
              </a:spcAft>
              <a:buSzPts val="1800"/>
              <a:buChar char="○"/>
              <a:defRPr/>
            </a:lvl5pPr>
            <a:lvl6pPr marL="2743200" lvl="5" indent="-342900" algn="l" rtl="0">
              <a:spcBef>
                <a:spcPts val="1600"/>
              </a:spcBef>
              <a:spcAft>
                <a:spcPts val="0"/>
              </a:spcAft>
              <a:buSzPts val="1800"/>
              <a:buChar char="■"/>
              <a:defRPr/>
            </a:lvl6pPr>
            <a:lvl7pPr marL="3200400" lvl="6" indent="-342900" algn="l" rtl="0">
              <a:spcBef>
                <a:spcPts val="1600"/>
              </a:spcBef>
              <a:spcAft>
                <a:spcPts val="0"/>
              </a:spcAft>
              <a:buSzPts val="1800"/>
              <a:buChar char="●"/>
              <a:defRPr/>
            </a:lvl7pPr>
            <a:lvl8pPr marL="3657600" lvl="7" indent="-342900" algn="l" rtl="0">
              <a:spcBef>
                <a:spcPts val="1600"/>
              </a:spcBef>
              <a:spcAft>
                <a:spcPts val="0"/>
              </a:spcAft>
              <a:buSzPts val="1800"/>
              <a:buChar char="○"/>
              <a:defRPr/>
            </a:lvl8pPr>
            <a:lvl9pPr marL="4114800" lvl="8" indent="-342900" algn="l" rtl="0">
              <a:spcBef>
                <a:spcPts val="1600"/>
              </a:spcBef>
              <a:spcAft>
                <a:spcPts val="1600"/>
              </a:spcAft>
              <a:buSzPts val="1800"/>
              <a:buChar char="■"/>
              <a:defRPr/>
            </a:lvl9pPr>
          </a:lstStyle>
          <a:p>
            <a:endParaRPr/>
          </a:p>
        </p:txBody>
      </p:sp>
      <p:sp>
        <p:nvSpPr>
          <p:cNvPr id="132" name="Google Shape;132;p25"/>
          <p:cNvSpPr txBox="1">
            <a:spLocks noGrp="1"/>
          </p:cNvSpPr>
          <p:nvPr>
            <p:ph type="dt" idx="10"/>
          </p:nvPr>
        </p:nvSpPr>
        <p:spPr>
          <a:xfrm>
            <a:off x="457200" y="4816548"/>
            <a:ext cx="2133600" cy="273900"/>
          </a:xfrm>
          <a:prstGeom prst="rect">
            <a:avLst/>
          </a:prstGeom>
          <a:noFill/>
          <a:ln>
            <a:noFill/>
          </a:ln>
        </p:spPr>
        <p:txBody>
          <a:bodyPr spcFirstLastPara="1" wrap="square" lIns="91425" tIns="45700" rIns="91425" bIns="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p25"/>
          <p:cNvSpPr txBox="1">
            <a:spLocks noGrp="1"/>
          </p:cNvSpPr>
          <p:nvPr>
            <p:ph type="ftr" idx="11"/>
          </p:nvPr>
        </p:nvSpPr>
        <p:spPr>
          <a:xfrm>
            <a:off x="3124200" y="4816548"/>
            <a:ext cx="2895600" cy="273900"/>
          </a:xfrm>
          <a:prstGeom prst="rect">
            <a:avLst/>
          </a:prstGeom>
          <a:noFill/>
          <a:ln>
            <a:noFill/>
          </a:ln>
        </p:spPr>
        <p:txBody>
          <a:bodyPr spcFirstLastPara="1" wrap="square" lIns="0" tIns="45700" rIns="0" bIns="0" anchor="b"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p25"/>
          <p:cNvSpPr txBox="1">
            <a:spLocks noGrp="1"/>
          </p:cNvSpPr>
          <p:nvPr>
            <p:ph type="sldNum" idx="12"/>
          </p:nvPr>
        </p:nvSpPr>
        <p:spPr>
          <a:xfrm>
            <a:off x="8153400" y="4816548"/>
            <a:ext cx="762000" cy="273900"/>
          </a:xfrm>
          <a:prstGeom prst="rect">
            <a:avLst/>
          </a:prstGeom>
          <a:noFill/>
          <a:ln>
            <a:noFill/>
          </a:ln>
        </p:spPr>
        <p:txBody>
          <a:bodyPr spcFirstLastPara="1" wrap="square" lIns="0" tIns="0" rIns="0" bIns="0" anchor="b"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7" name="Google Shape;37;p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3" name="Google Shape;43;p6"/>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4" name="Google Shape;44;p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 name="Google Shape;53;p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 name="Google Shape;58;p9"/>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9" name="Google Shape;59;p9"/>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0" name="Google Shape;60;p9"/>
          <p:cNvSpPr txBox="1">
            <a:spLocks noGrp="1"/>
          </p:cNvSpPr>
          <p:nvPr>
            <p:ph type="body" idx="3"/>
          </p:nvPr>
        </p:nvSpPr>
        <p:spPr>
          <a:xfrm>
            <a:off x="4645025" y="1151335"/>
            <a:ext cx="4041900" cy="4797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1" name="Google Shape;61;p9"/>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8" name="Google Shape;68;p10"/>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9" name="Google Shape;69;p1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6" name="Google Shape;86;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7" name="Google Shape;87;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8000"/>
              <a:buFont typeface="Arial"/>
              <a:buNone/>
            </a:pPr>
            <a:r>
              <a:rPr lang="en-US" sz="7100" b="0" i="0" u="none">
                <a:solidFill>
                  <a:schemeClr val="dk1"/>
                </a:solidFill>
                <a:latin typeface="Arial"/>
                <a:ea typeface="Arial"/>
                <a:cs typeface="Arial"/>
                <a:sym typeface="Arial"/>
              </a:rPr>
              <a:t>Zentangles</a:t>
            </a:r>
            <a:endParaRPr sz="3500"/>
          </a:p>
        </p:txBody>
      </p:sp>
      <p:sp>
        <p:nvSpPr>
          <p:cNvPr id="140" name="Google Shape;140;p26"/>
          <p:cNvSpPr txBox="1">
            <a:spLocks noGrp="1"/>
          </p:cNvSpPr>
          <p:nvPr>
            <p:ph type="body" idx="1"/>
          </p:nvPr>
        </p:nvSpPr>
        <p:spPr>
          <a:xfrm>
            <a:off x="304800" y="1333500"/>
            <a:ext cx="5018700" cy="3394500"/>
          </a:xfrm>
          <a:prstGeom prst="rect">
            <a:avLst/>
          </a:prstGeom>
          <a:noFill/>
          <a:ln>
            <a:noFill/>
          </a:ln>
        </p:spPr>
        <p:txBody>
          <a:bodyPr spcFirstLastPara="1" wrap="square" lIns="91425" tIns="45700" rIns="91425" bIns="45700" anchor="t" anchorCtr="0">
            <a:noAutofit/>
          </a:bodyPr>
          <a:lstStyle/>
          <a:p>
            <a:pPr marL="0" lvl="0" indent="0" algn="ctr" rtl="0">
              <a:spcBef>
                <a:spcPts val="360"/>
              </a:spcBef>
              <a:spcAft>
                <a:spcPts val="0"/>
              </a:spcAft>
              <a:buClr>
                <a:schemeClr val="dk1"/>
              </a:buClr>
              <a:buSzPts val="2500"/>
              <a:buFont typeface="Arial"/>
              <a:buNone/>
            </a:pPr>
            <a:r>
              <a:rPr lang="en-US" sz="2600"/>
              <a:t>We will be incorporating Zentangles into our first project</a:t>
            </a:r>
            <a:endParaRPr sz="2600"/>
          </a:p>
          <a:p>
            <a:pPr marL="0" lvl="0" indent="0" algn="ctr" rtl="0">
              <a:spcBef>
                <a:spcPts val="360"/>
              </a:spcBef>
              <a:spcAft>
                <a:spcPts val="0"/>
              </a:spcAft>
              <a:buClr>
                <a:schemeClr val="dk1"/>
              </a:buClr>
              <a:buSzPts val="2500"/>
              <a:buFont typeface="Arial"/>
              <a:buNone/>
            </a:pPr>
            <a:endParaRPr sz="2600"/>
          </a:p>
          <a:p>
            <a:pPr marL="0" lvl="0" indent="0" algn="ctr" rtl="0">
              <a:spcBef>
                <a:spcPts val="360"/>
              </a:spcBef>
              <a:spcAft>
                <a:spcPts val="0"/>
              </a:spcAft>
              <a:buClr>
                <a:schemeClr val="dk1"/>
              </a:buClr>
              <a:buSzPts val="2500"/>
              <a:buFont typeface="Arial"/>
              <a:buNone/>
            </a:pPr>
            <a:r>
              <a:rPr lang="en-US" sz="2600"/>
              <a:t>You will practice the Zentangle Technique before you apply it to your artwork</a:t>
            </a:r>
            <a:endParaRPr sz="2600"/>
          </a:p>
        </p:txBody>
      </p:sp>
      <p:pic>
        <p:nvPicPr>
          <p:cNvPr id="141" name="Google Shape;141;p26" descr="http://3.bp.blogspot.com/_Ek5au5DJngg/SjPqUJ8tEXI/AAAAAAAAAFs/LkQB5YVtN6A/s400/K-Zentangle-Tile-6-12-09.jpg"/>
          <p:cNvPicPr preferRelativeResize="0"/>
          <p:nvPr/>
        </p:nvPicPr>
        <p:blipFill rotWithShape="1">
          <a:blip r:embed="rId3">
            <a:alphaModFix/>
          </a:blip>
          <a:srcRect/>
          <a:stretch/>
        </p:blipFill>
        <p:spPr>
          <a:xfrm>
            <a:off x="5369700" y="732950"/>
            <a:ext cx="3607675" cy="3607675"/>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38"/>
          <p:cNvPicPr preferRelativeResize="0"/>
          <p:nvPr/>
        </p:nvPicPr>
        <p:blipFill>
          <a:blip r:embed="rId3">
            <a:alphaModFix/>
          </a:blip>
          <a:stretch>
            <a:fillRect/>
          </a:stretch>
        </p:blipFill>
        <p:spPr>
          <a:xfrm>
            <a:off x="519936" y="48019"/>
            <a:ext cx="8256513" cy="1737306"/>
          </a:xfrm>
          <a:prstGeom prst="rect">
            <a:avLst/>
          </a:prstGeom>
          <a:noFill/>
          <a:ln>
            <a:noFill/>
          </a:ln>
        </p:spPr>
      </p:pic>
      <p:pic>
        <p:nvPicPr>
          <p:cNvPr id="230" name="Google Shape;230;p38"/>
          <p:cNvPicPr preferRelativeResize="0"/>
          <p:nvPr/>
        </p:nvPicPr>
        <p:blipFill>
          <a:blip r:embed="rId4">
            <a:alphaModFix/>
          </a:blip>
          <a:stretch>
            <a:fillRect/>
          </a:stretch>
        </p:blipFill>
        <p:spPr>
          <a:xfrm>
            <a:off x="1299975" y="1837325"/>
            <a:ext cx="3293605" cy="3205775"/>
          </a:xfrm>
          <a:prstGeom prst="rect">
            <a:avLst/>
          </a:prstGeom>
          <a:noFill/>
          <a:ln>
            <a:noFill/>
          </a:ln>
        </p:spPr>
      </p:pic>
      <p:pic>
        <p:nvPicPr>
          <p:cNvPr id="231" name="Google Shape;231;p38"/>
          <p:cNvPicPr preferRelativeResize="0"/>
          <p:nvPr/>
        </p:nvPicPr>
        <p:blipFill>
          <a:blip r:embed="rId5">
            <a:alphaModFix/>
          </a:blip>
          <a:stretch>
            <a:fillRect/>
          </a:stretch>
        </p:blipFill>
        <p:spPr>
          <a:xfrm>
            <a:off x="4898375" y="1839825"/>
            <a:ext cx="3516625" cy="3164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9"/>
          <p:cNvPicPr preferRelativeResize="0"/>
          <p:nvPr/>
        </p:nvPicPr>
        <p:blipFill>
          <a:blip r:embed="rId3">
            <a:alphaModFix/>
          </a:blip>
          <a:stretch>
            <a:fillRect/>
          </a:stretch>
        </p:blipFill>
        <p:spPr>
          <a:xfrm>
            <a:off x="152400" y="152400"/>
            <a:ext cx="3388470" cy="4838699"/>
          </a:xfrm>
          <a:prstGeom prst="rect">
            <a:avLst/>
          </a:prstGeom>
          <a:noFill/>
          <a:ln>
            <a:noFill/>
          </a:ln>
        </p:spPr>
      </p:pic>
      <p:pic>
        <p:nvPicPr>
          <p:cNvPr id="238" name="Google Shape;238;p39"/>
          <p:cNvPicPr preferRelativeResize="0"/>
          <p:nvPr/>
        </p:nvPicPr>
        <p:blipFill>
          <a:blip r:embed="rId4">
            <a:alphaModFix/>
          </a:blip>
          <a:stretch>
            <a:fillRect/>
          </a:stretch>
        </p:blipFill>
        <p:spPr>
          <a:xfrm>
            <a:off x="3687352" y="599575"/>
            <a:ext cx="5403425" cy="36743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40"/>
          <p:cNvPicPr preferRelativeResize="0"/>
          <p:nvPr/>
        </p:nvPicPr>
        <p:blipFill>
          <a:blip r:embed="rId3">
            <a:alphaModFix/>
          </a:blip>
          <a:stretch>
            <a:fillRect/>
          </a:stretch>
        </p:blipFill>
        <p:spPr>
          <a:xfrm>
            <a:off x="82125" y="301625"/>
            <a:ext cx="4968000" cy="4191750"/>
          </a:xfrm>
          <a:prstGeom prst="rect">
            <a:avLst/>
          </a:prstGeom>
          <a:noFill/>
          <a:ln>
            <a:noFill/>
          </a:ln>
        </p:spPr>
      </p:pic>
      <p:pic>
        <p:nvPicPr>
          <p:cNvPr id="245" name="Google Shape;245;p40"/>
          <p:cNvPicPr preferRelativeResize="0"/>
          <p:nvPr/>
        </p:nvPicPr>
        <p:blipFill>
          <a:blip r:embed="rId4">
            <a:alphaModFix/>
          </a:blip>
          <a:stretch>
            <a:fillRect/>
          </a:stretch>
        </p:blipFill>
        <p:spPr>
          <a:xfrm>
            <a:off x="4701350" y="467550"/>
            <a:ext cx="4115525" cy="4015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41"/>
          <p:cNvPicPr preferRelativeResize="0"/>
          <p:nvPr/>
        </p:nvPicPr>
        <p:blipFill rotWithShape="1">
          <a:blip r:embed="rId3">
            <a:alphaModFix/>
          </a:blip>
          <a:srcRect b="3334"/>
          <a:stretch/>
        </p:blipFill>
        <p:spPr>
          <a:xfrm rot="5400000">
            <a:off x="2217325" y="-591025"/>
            <a:ext cx="5035425" cy="6373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42"/>
          <p:cNvPicPr preferRelativeResize="0"/>
          <p:nvPr/>
        </p:nvPicPr>
        <p:blipFill>
          <a:blip r:embed="rId3">
            <a:alphaModFix/>
          </a:blip>
          <a:stretch>
            <a:fillRect/>
          </a:stretch>
        </p:blipFill>
        <p:spPr>
          <a:xfrm rot="5400000">
            <a:off x="1992599" y="-637172"/>
            <a:ext cx="5027201" cy="64623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43"/>
          <p:cNvPicPr preferRelativeResize="0"/>
          <p:nvPr/>
        </p:nvPicPr>
        <p:blipFill>
          <a:blip r:embed="rId3">
            <a:alphaModFix/>
          </a:blip>
          <a:stretch>
            <a:fillRect/>
          </a:stretch>
        </p:blipFill>
        <p:spPr>
          <a:xfrm rot="5400000">
            <a:off x="2052463" y="-715387"/>
            <a:ext cx="5081099" cy="65352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44"/>
          <p:cNvPicPr preferRelativeResize="0"/>
          <p:nvPr/>
        </p:nvPicPr>
        <p:blipFill rotWithShape="1">
          <a:blip r:embed="rId3">
            <a:alphaModFix/>
          </a:blip>
          <a:srcRect t="1058" r="2591"/>
          <a:stretch/>
        </p:blipFill>
        <p:spPr>
          <a:xfrm rot="5400000">
            <a:off x="2442862" y="-571687"/>
            <a:ext cx="4810700" cy="6285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45"/>
          <p:cNvPicPr preferRelativeResize="0"/>
          <p:nvPr/>
        </p:nvPicPr>
        <p:blipFill rotWithShape="1">
          <a:blip r:embed="rId3">
            <a:alphaModFix/>
          </a:blip>
          <a:srcRect t="950"/>
          <a:stretch/>
        </p:blipFill>
        <p:spPr>
          <a:xfrm rot="5400000">
            <a:off x="2042187" y="-756188"/>
            <a:ext cx="5147976" cy="66339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46"/>
          <p:cNvPicPr preferRelativeResize="0"/>
          <p:nvPr/>
        </p:nvPicPr>
        <p:blipFill rotWithShape="1">
          <a:blip r:embed="rId3">
            <a:alphaModFix/>
          </a:blip>
          <a:srcRect r="2931" b="2771"/>
          <a:stretch/>
        </p:blipFill>
        <p:spPr>
          <a:xfrm rot="5400000">
            <a:off x="2218188" y="-616188"/>
            <a:ext cx="4886399" cy="6280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47" descr="http://farm7.staticflickr.com/6212/6257667071_09ae20564a_z.jpg"/>
          <p:cNvPicPr preferRelativeResize="0"/>
          <p:nvPr/>
        </p:nvPicPr>
        <p:blipFill rotWithShape="1">
          <a:blip r:embed="rId3">
            <a:alphaModFix/>
          </a:blip>
          <a:srcRect/>
          <a:stretch/>
        </p:blipFill>
        <p:spPr>
          <a:xfrm>
            <a:off x="937025" y="39100"/>
            <a:ext cx="7346574" cy="50281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8000"/>
              <a:buFont typeface="Arial"/>
              <a:buNone/>
            </a:pPr>
            <a:r>
              <a:rPr lang="en-US" sz="7100" b="0" i="0" u="none">
                <a:solidFill>
                  <a:schemeClr val="dk1"/>
                </a:solidFill>
                <a:latin typeface="Arial"/>
                <a:ea typeface="Arial"/>
                <a:cs typeface="Arial"/>
                <a:sym typeface="Arial"/>
              </a:rPr>
              <a:t>Zentangles</a:t>
            </a:r>
            <a:endParaRPr sz="3500"/>
          </a:p>
        </p:txBody>
      </p:sp>
      <p:sp>
        <p:nvSpPr>
          <p:cNvPr id="147" name="Google Shape;147;p27"/>
          <p:cNvSpPr txBox="1">
            <a:spLocks noGrp="1"/>
          </p:cNvSpPr>
          <p:nvPr>
            <p:ph type="body" idx="1"/>
          </p:nvPr>
        </p:nvSpPr>
        <p:spPr>
          <a:xfrm>
            <a:off x="0" y="1257300"/>
            <a:ext cx="5018700" cy="33945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2500"/>
              <a:buFont typeface="Arial"/>
              <a:buNone/>
            </a:pPr>
            <a:r>
              <a:rPr lang="en-US" sz="2600"/>
              <a:t>A Zentangle is an abstract drawing created by using repetitive patterns.</a:t>
            </a:r>
            <a:endParaRPr sz="2600"/>
          </a:p>
          <a:p>
            <a:pPr marL="0" lvl="0" indent="0" algn="l" rtl="0">
              <a:spcBef>
                <a:spcPts val="360"/>
              </a:spcBef>
              <a:spcAft>
                <a:spcPts val="0"/>
              </a:spcAft>
              <a:buClr>
                <a:schemeClr val="dk1"/>
              </a:buClr>
              <a:buSzPts val="2500"/>
              <a:buFont typeface="Arial"/>
              <a:buNone/>
            </a:pPr>
            <a:r>
              <a:rPr lang="en-US" sz="2600"/>
              <a:t>It is usually structured within a certain shape.</a:t>
            </a:r>
            <a:endParaRPr sz="2600"/>
          </a:p>
          <a:p>
            <a:pPr marL="0" lvl="0" indent="0" algn="l" rtl="0">
              <a:spcBef>
                <a:spcPts val="360"/>
              </a:spcBef>
              <a:spcAft>
                <a:spcPts val="0"/>
              </a:spcAft>
              <a:buClr>
                <a:schemeClr val="dk1"/>
              </a:buClr>
              <a:buSzPts val="2500"/>
              <a:buFont typeface="Arial"/>
              <a:buNone/>
            </a:pPr>
            <a:r>
              <a:rPr lang="en-US" sz="2600"/>
              <a:t>Drawing a Zentangle is entertaining, relaxing, and a great way to express yourself creatively. </a:t>
            </a:r>
            <a:endParaRPr sz="2600"/>
          </a:p>
        </p:txBody>
      </p:sp>
      <p:pic>
        <p:nvPicPr>
          <p:cNvPr id="148" name="Google Shape;148;p27" descr="http://www.brainpickings.org/wp-content/uploads/2011/01/zentangle1.png"/>
          <p:cNvPicPr preferRelativeResize="0"/>
          <p:nvPr/>
        </p:nvPicPr>
        <p:blipFill rotWithShape="1">
          <a:blip r:embed="rId3">
            <a:alphaModFix/>
          </a:blip>
          <a:srcRect/>
          <a:stretch/>
        </p:blipFill>
        <p:spPr>
          <a:xfrm>
            <a:off x="5076650" y="1143000"/>
            <a:ext cx="3879056" cy="3857625"/>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48" descr="http://farm7.staticflickr.com/6158/6258193976_4f162b6736_z.jpg"/>
          <p:cNvPicPr preferRelativeResize="0"/>
          <p:nvPr/>
        </p:nvPicPr>
        <p:blipFill rotWithShape="1">
          <a:blip r:embed="rId3">
            <a:alphaModFix/>
          </a:blip>
          <a:srcRect/>
          <a:stretch/>
        </p:blipFill>
        <p:spPr>
          <a:xfrm>
            <a:off x="888850" y="152400"/>
            <a:ext cx="7282050" cy="48467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49" descr="http://2.bp.blogspot.com/-MhmTCiFuLSA/Tj9dllaiAII/AAAAAAAAHgQ/QK7Fzznj_9c/s1600/ZentanglePatternsSwap2.jpg"/>
          <p:cNvPicPr preferRelativeResize="0"/>
          <p:nvPr/>
        </p:nvPicPr>
        <p:blipFill rotWithShape="1">
          <a:blip r:embed="rId3">
            <a:alphaModFix/>
          </a:blip>
          <a:srcRect/>
          <a:stretch/>
        </p:blipFill>
        <p:spPr>
          <a:xfrm>
            <a:off x="1491600" y="17859"/>
            <a:ext cx="6457948" cy="512564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50" descr="http://1.bp.blogspot.com/-0K19P7ZMoRc/Tj9dlU4CZJI/AAAAAAAAHgI/LHRVXOBpg7A/s1600/ZentanglePatternsSwap1.jpg"/>
          <p:cNvPicPr preferRelativeResize="0"/>
          <p:nvPr/>
        </p:nvPicPr>
        <p:blipFill rotWithShape="1">
          <a:blip r:embed="rId3">
            <a:alphaModFix/>
          </a:blip>
          <a:srcRect/>
          <a:stretch/>
        </p:blipFill>
        <p:spPr>
          <a:xfrm>
            <a:off x="1032600" y="-21900"/>
            <a:ext cx="7536664"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8"/>
          <p:cNvSpPr txBox="1"/>
          <p:nvPr/>
        </p:nvSpPr>
        <p:spPr>
          <a:xfrm>
            <a:off x="533400" y="457200"/>
            <a:ext cx="3813600" cy="44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rPr>
              <a:t>Zentangles can be inspired by many things.</a:t>
            </a:r>
            <a:endParaRPr sz="2100">
              <a:solidFill>
                <a:schemeClr val="dk1"/>
              </a:solidFill>
            </a:endParaRPr>
          </a:p>
          <a:p>
            <a:pPr marL="0" lvl="0" indent="0" algn="l" rtl="0">
              <a:spcBef>
                <a:spcPts val="1000"/>
              </a:spcBef>
              <a:spcAft>
                <a:spcPts val="0"/>
              </a:spcAft>
              <a:buNone/>
            </a:pPr>
            <a:r>
              <a:rPr lang="en-US" sz="2100">
                <a:solidFill>
                  <a:schemeClr val="dk1"/>
                </a:solidFill>
              </a:rPr>
              <a:t>Nature, wildlife, inanimate objects… the possibilities are endless.</a:t>
            </a:r>
            <a:endParaRPr sz="2100">
              <a:solidFill>
                <a:schemeClr val="dk1"/>
              </a:solidFill>
            </a:endParaRPr>
          </a:p>
          <a:p>
            <a:pPr marL="0" lvl="0" indent="0" algn="l" rtl="0">
              <a:spcBef>
                <a:spcPts val="1000"/>
              </a:spcBef>
              <a:spcAft>
                <a:spcPts val="1000"/>
              </a:spcAft>
              <a:buNone/>
            </a:pPr>
            <a:r>
              <a:rPr lang="en-US" sz="2100">
                <a:solidFill>
                  <a:schemeClr val="dk1"/>
                </a:solidFill>
              </a:rPr>
              <a:t>Even though they are inspired by these things, they are abstract and are not specific drawn objects.</a:t>
            </a:r>
            <a:endParaRPr sz="2100">
              <a:solidFill>
                <a:schemeClr val="dk1"/>
              </a:solidFill>
            </a:endParaRPr>
          </a:p>
        </p:txBody>
      </p:sp>
      <p:pic>
        <p:nvPicPr>
          <p:cNvPr id="155" name="Google Shape;155;p28"/>
          <p:cNvPicPr preferRelativeResize="0"/>
          <p:nvPr/>
        </p:nvPicPr>
        <p:blipFill>
          <a:blip r:embed="rId3">
            <a:alphaModFix/>
          </a:blip>
          <a:stretch>
            <a:fillRect/>
          </a:stretch>
        </p:blipFill>
        <p:spPr>
          <a:xfrm>
            <a:off x="4784575" y="119150"/>
            <a:ext cx="3772325" cy="4871950"/>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2"/>
          <p:cNvSpPr txBox="1"/>
          <p:nvPr/>
        </p:nvSpPr>
        <p:spPr>
          <a:xfrm>
            <a:off x="304800" y="990600"/>
            <a:ext cx="4318500" cy="69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100">
                <a:solidFill>
                  <a:schemeClr val="dk1"/>
                </a:solidFill>
              </a:rPr>
              <a:t>You will be </a:t>
            </a:r>
            <a:r>
              <a:rPr lang="en-US" sz="2100" b="1">
                <a:solidFill>
                  <a:schemeClr val="dk1"/>
                </a:solidFill>
              </a:rPr>
              <a:t>practicing Zentangles</a:t>
            </a:r>
            <a:r>
              <a:rPr lang="en-US" sz="2100">
                <a:solidFill>
                  <a:schemeClr val="dk1"/>
                </a:solidFill>
              </a:rPr>
              <a:t> on a practice sheet</a:t>
            </a:r>
            <a:endParaRPr sz="2100">
              <a:solidFill>
                <a:schemeClr val="dk1"/>
              </a:solidFill>
            </a:endParaRPr>
          </a:p>
          <a:p>
            <a:pPr marL="0" lvl="0" indent="0" algn="ctr" rtl="0">
              <a:spcBef>
                <a:spcPts val="1000"/>
              </a:spcBef>
              <a:spcAft>
                <a:spcPts val="0"/>
              </a:spcAft>
              <a:buNone/>
            </a:pPr>
            <a:endParaRPr sz="2100">
              <a:solidFill>
                <a:schemeClr val="dk1"/>
              </a:solidFill>
            </a:endParaRPr>
          </a:p>
          <a:p>
            <a:pPr marL="0" lvl="0" indent="0" algn="ctr" rtl="0">
              <a:spcBef>
                <a:spcPts val="1000"/>
              </a:spcBef>
              <a:spcAft>
                <a:spcPts val="0"/>
              </a:spcAft>
              <a:buNone/>
            </a:pPr>
            <a:r>
              <a:rPr lang="en-US" sz="2100">
                <a:solidFill>
                  <a:schemeClr val="dk1"/>
                </a:solidFill>
              </a:rPr>
              <a:t>Practice at least </a:t>
            </a:r>
            <a:r>
              <a:rPr lang="en-US" sz="2100" b="1">
                <a:solidFill>
                  <a:schemeClr val="dk1"/>
                </a:solidFill>
              </a:rPr>
              <a:t>6 different </a:t>
            </a:r>
            <a:r>
              <a:rPr lang="en-US" sz="2100">
                <a:solidFill>
                  <a:schemeClr val="dk1"/>
                </a:solidFill>
              </a:rPr>
              <a:t>Zentangles.</a:t>
            </a:r>
            <a:endParaRPr sz="2100">
              <a:solidFill>
                <a:schemeClr val="dk1"/>
              </a:solidFill>
            </a:endParaRPr>
          </a:p>
          <a:p>
            <a:pPr marL="0" lvl="0" indent="0" algn="ctr" rtl="0">
              <a:spcBef>
                <a:spcPts val="1000"/>
              </a:spcBef>
              <a:spcAft>
                <a:spcPts val="0"/>
              </a:spcAft>
              <a:buNone/>
            </a:pPr>
            <a:r>
              <a:rPr lang="en-US" sz="2100">
                <a:solidFill>
                  <a:schemeClr val="dk1"/>
                </a:solidFill>
              </a:rPr>
              <a:t>This practice sheet will be handed in for points.</a:t>
            </a:r>
            <a:endParaRPr sz="2100">
              <a:solidFill>
                <a:schemeClr val="dk1"/>
              </a:solidFill>
            </a:endParaRPr>
          </a:p>
          <a:p>
            <a:pPr marL="0" lvl="0" indent="0" algn="ctr" rtl="0">
              <a:spcBef>
                <a:spcPts val="1000"/>
              </a:spcBef>
              <a:spcAft>
                <a:spcPts val="1000"/>
              </a:spcAft>
              <a:buNone/>
            </a:pPr>
            <a:endParaRPr sz="2100">
              <a:solidFill>
                <a:schemeClr val="dk1"/>
              </a:solidFill>
            </a:endParaRPr>
          </a:p>
        </p:txBody>
      </p:sp>
      <p:pic>
        <p:nvPicPr>
          <p:cNvPr id="186" name="Google Shape;186;p32"/>
          <p:cNvPicPr preferRelativeResize="0"/>
          <p:nvPr/>
        </p:nvPicPr>
        <p:blipFill>
          <a:blip r:embed="rId3">
            <a:alphaModFix/>
          </a:blip>
          <a:stretch>
            <a:fillRect/>
          </a:stretch>
        </p:blipFill>
        <p:spPr>
          <a:xfrm>
            <a:off x="5052925" y="76200"/>
            <a:ext cx="3797874" cy="4914900"/>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3"/>
          <p:cNvSpPr txBox="1"/>
          <p:nvPr/>
        </p:nvSpPr>
        <p:spPr>
          <a:xfrm>
            <a:off x="228600" y="381000"/>
            <a:ext cx="4318500" cy="69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100">
              <a:solidFill>
                <a:schemeClr val="dk1"/>
              </a:solidFill>
            </a:endParaRPr>
          </a:p>
          <a:p>
            <a:pPr marL="0" lvl="0" indent="0" algn="ctr" rtl="0">
              <a:spcBef>
                <a:spcPts val="1000"/>
              </a:spcBef>
              <a:spcAft>
                <a:spcPts val="0"/>
              </a:spcAft>
              <a:buNone/>
            </a:pPr>
            <a:r>
              <a:rPr lang="en-US" sz="2100">
                <a:solidFill>
                  <a:schemeClr val="dk1"/>
                </a:solidFill>
              </a:rPr>
              <a:t>You can use pencil,  but using a black thin marker is recommended to help you commit to your lines and designs</a:t>
            </a:r>
            <a:endParaRPr sz="2100">
              <a:solidFill>
                <a:schemeClr val="dk1"/>
              </a:solidFill>
            </a:endParaRPr>
          </a:p>
          <a:p>
            <a:pPr marL="0" lvl="0" indent="0" algn="ctr" rtl="0">
              <a:spcBef>
                <a:spcPts val="1000"/>
              </a:spcBef>
              <a:spcAft>
                <a:spcPts val="0"/>
              </a:spcAft>
              <a:buNone/>
            </a:pPr>
            <a:r>
              <a:rPr lang="en-US" sz="2100">
                <a:solidFill>
                  <a:schemeClr val="dk1"/>
                </a:solidFill>
              </a:rPr>
              <a:t>If you mess up, just go with it!!</a:t>
            </a:r>
            <a:endParaRPr sz="2100">
              <a:solidFill>
                <a:schemeClr val="dk1"/>
              </a:solidFill>
            </a:endParaRPr>
          </a:p>
          <a:p>
            <a:pPr marL="0" lvl="0" indent="0" algn="ctr" rtl="0">
              <a:spcBef>
                <a:spcPts val="1000"/>
              </a:spcBef>
              <a:spcAft>
                <a:spcPts val="0"/>
              </a:spcAft>
              <a:buNone/>
            </a:pPr>
            <a:r>
              <a:rPr lang="en-US" sz="2100">
                <a:solidFill>
                  <a:schemeClr val="dk1"/>
                </a:solidFill>
              </a:rPr>
              <a:t>NO WHITE OUT!!!!!!</a:t>
            </a:r>
            <a:endParaRPr sz="2100">
              <a:solidFill>
                <a:schemeClr val="dk1"/>
              </a:solidFill>
            </a:endParaRPr>
          </a:p>
          <a:p>
            <a:pPr marL="0" lvl="0" indent="0" algn="ctr" rtl="0">
              <a:spcBef>
                <a:spcPts val="1000"/>
              </a:spcBef>
              <a:spcAft>
                <a:spcPts val="1000"/>
              </a:spcAft>
              <a:buNone/>
            </a:pPr>
            <a:endParaRPr sz="2100">
              <a:solidFill>
                <a:schemeClr val="dk1"/>
              </a:solidFill>
            </a:endParaRPr>
          </a:p>
        </p:txBody>
      </p:sp>
      <p:pic>
        <p:nvPicPr>
          <p:cNvPr id="193" name="Google Shape;193;p33"/>
          <p:cNvPicPr preferRelativeResize="0"/>
          <p:nvPr/>
        </p:nvPicPr>
        <p:blipFill>
          <a:blip r:embed="rId3">
            <a:alphaModFix/>
          </a:blip>
          <a:stretch>
            <a:fillRect/>
          </a:stretch>
        </p:blipFill>
        <p:spPr>
          <a:xfrm>
            <a:off x="4928100" y="0"/>
            <a:ext cx="3890294" cy="5143501"/>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4"/>
          <p:cNvSpPr txBox="1"/>
          <p:nvPr/>
        </p:nvSpPr>
        <p:spPr>
          <a:xfrm>
            <a:off x="228600" y="381000"/>
            <a:ext cx="4318500" cy="69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chemeClr val="dk1"/>
                </a:solidFill>
              </a:rPr>
              <a:t>Tips for Zentangles:</a:t>
            </a:r>
            <a:endParaRPr sz="1800">
              <a:solidFill>
                <a:schemeClr val="dk1"/>
              </a:solidFill>
            </a:endParaRPr>
          </a:p>
          <a:p>
            <a:pPr marL="0" lvl="0" indent="0" algn="ctr" rtl="0">
              <a:spcBef>
                <a:spcPts val="1000"/>
              </a:spcBef>
              <a:spcAft>
                <a:spcPts val="0"/>
              </a:spcAft>
              <a:buNone/>
            </a:pPr>
            <a:r>
              <a:rPr lang="en-US" sz="1800">
                <a:solidFill>
                  <a:schemeClr val="dk1"/>
                </a:solidFill>
              </a:rPr>
              <a:t>Let it flow</a:t>
            </a:r>
            <a:endParaRPr sz="1800">
              <a:solidFill>
                <a:schemeClr val="dk1"/>
              </a:solidFill>
            </a:endParaRPr>
          </a:p>
          <a:p>
            <a:pPr marL="0" lvl="0" indent="0" algn="ctr" rtl="0">
              <a:spcBef>
                <a:spcPts val="1000"/>
              </a:spcBef>
              <a:spcAft>
                <a:spcPts val="0"/>
              </a:spcAft>
              <a:buNone/>
            </a:pPr>
            <a:r>
              <a:rPr lang="en-US" sz="1800">
                <a:solidFill>
                  <a:schemeClr val="dk1"/>
                </a:solidFill>
              </a:rPr>
              <a:t>It’s not Perfect</a:t>
            </a:r>
            <a:endParaRPr sz="1800">
              <a:solidFill>
                <a:schemeClr val="dk1"/>
              </a:solidFill>
            </a:endParaRPr>
          </a:p>
          <a:p>
            <a:pPr marL="0" lvl="0" indent="0" algn="ctr" rtl="0">
              <a:spcBef>
                <a:spcPts val="1000"/>
              </a:spcBef>
              <a:spcAft>
                <a:spcPts val="0"/>
              </a:spcAft>
              <a:buNone/>
            </a:pPr>
            <a:r>
              <a:rPr lang="en-US" sz="1800">
                <a:solidFill>
                  <a:schemeClr val="dk1"/>
                </a:solidFill>
              </a:rPr>
              <a:t>DO NOT USE A RULER!!</a:t>
            </a:r>
            <a:endParaRPr sz="1800">
              <a:solidFill>
                <a:schemeClr val="dk1"/>
              </a:solidFill>
            </a:endParaRPr>
          </a:p>
          <a:p>
            <a:pPr marL="0" lvl="0" indent="0" algn="ctr" rtl="0">
              <a:spcBef>
                <a:spcPts val="1000"/>
              </a:spcBef>
              <a:spcAft>
                <a:spcPts val="0"/>
              </a:spcAft>
              <a:buNone/>
            </a:pPr>
            <a:r>
              <a:rPr lang="en-US" sz="1800">
                <a:solidFill>
                  <a:schemeClr val="dk1"/>
                </a:solidFill>
              </a:rPr>
              <a:t>You can google Zentangle examples or How-to Zentangle</a:t>
            </a:r>
            <a:endParaRPr sz="1800">
              <a:solidFill>
                <a:schemeClr val="dk1"/>
              </a:solidFill>
            </a:endParaRPr>
          </a:p>
          <a:p>
            <a:pPr marL="0" lvl="0" indent="0" algn="ctr" rtl="0">
              <a:spcBef>
                <a:spcPts val="1000"/>
              </a:spcBef>
              <a:spcAft>
                <a:spcPts val="1000"/>
              </a:spcAft>
              <a:buNone/>
            </a:pPr>
            <a:r>
              <a:rPr lang="en-US" sz="1800">
                <a:solidFill>
                  <a:schemeClr val="dk1"/>
                </a:solidFill>
              </a:rPr>
              <a:t>There are MANY examples is this slideshow to inspire you</a:t>
            </a:r>
            <a:endParaRPr sz="1800">
              <a:solidFill>
                <a:schemeClr val="dk1"/>
              </a:solidFill>
            </a:endParaRPr>
          </a:p>
        </p:txBody>
      </p:sp>
      <p:pic>
        <p:nvPicPr>
          <p:cNvPr id="200" name="Google Shape;200;p34"/>
          <p:cNvPicPr preferRelativeResize="0"/>
          <p:nvPr/>
        </p:nvPicPr>
        <p:blipFill>
          <a:blip r:embed="rId3">
            <a:alphaModFix/>
          </a:blip>
          <a:stretch>
            <a:fillRect/>
          </a:stretch>
        </p:blipFill>
        <p:spPr>
          <a:xfrm>
            <a:off x="5089450" y="152400"/>
            <a:ext cx="3388470" cy="48386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5"/>
          <p:cNvSpPr txBox="1"/>
          <p:nvPr/>
        </p:nvSpPr>
        <p:spPr>
          <a:xfrm>
            <a:off x="304800" y="76200"/>
            <a:ext cx="8419500" cy="69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en-US" sz="1800">
                <a:solidFill>
                  <a:schemeClr val="dk1"/>
                </a:solidFill>
              </a:rPr>
              <a:t>I am looking for time and effort - no rushing</a:t>
            </a:r>
            <a:endParaRPr sz="1800">
              <a:solidFill>
                <a:schemeClr val="dk1"/>
              </a:solidFill>
            </a:endParaRPr>
          </a:p>
        </p:txBody>
      </p:sp>
      <p:pic>
        <p:nvPicPr>
          <p:cNvPr id="207" name="Google Shape;207;p35"/>
          <p:cNvPicPr preferRelativeResize="0"/>
          <p:nvPr/>
        </p:nvPicPr>
        <p:blipFill>
          <a:blip r:embed="rId3">
            <a:alphaModFix/>
          </a:blip>
          <a:stretch>
            <a:fillRect/>
          </a:stretch>
        </p:blipFill>
        <p:spPr>
          <a:xfrm>
            <a:off x="4917850" y="807934"/>
            <a:ext cx="3374802" cy="4366141"/>
          </a:xfrm>
          <a:prstGeom prst="rect">
            <a:avLst/>
          </a:prstGeom>
          <a:noFill/>
          <a:ln>
            <a:noFill/>
          </a:ln>
        </p:spPr>
      </p:pic>
      <p:pic>
        <p:nvPicPr>
          <p:cNvPr id="208" name="Google Shape;208;p35"/>
          <p:cNvPicPr preferRelativeResize="0"/>
          <p:nvPr/>
        </p:nvPicPr>
        <p:blipFill>
          <a:blip r:embed="rId4">
            <a:alphaModFix/>
          </a:blip>
          <a:stretch>
            <a:fillRect/>
          </a:stretch>
        </p:blipFill>
        <p:spPr>
          <a:xfrm>
            <a:off x="1010275" y="830325"/>
            <a:ext cx="3374802" cy="4366126"/>
          </a:xfrm>
          <a:prstGeom prst="rect">
            <a:avLst/>
          </a:prstGeom>
          <a:noFill/>
          <a:ln>
            <a:noFill/>
          </a:ln>
        </p:spPr>
      </p:pic>
      <p:sp>
        <p:nvSpPr>
          <p:cNvPr id="209" name="Google Shape;209;p35"/>
          <p:cNvSpPr txBox="1"/>
          <p:nvPr/>
        </p:nvSpPr>
        <p:spPr>
          <a:xfrm>
            <a:off x="1561575" y="608550"/>
            <a:ext cx="2080500" cy="44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FF0000"/>
                </a:solidFill>
                <a:latin typeface="Calibri"/>
                <a:ea typeface="Calibri"/>
                <a:cs typeface="Calibri"/>
                <a:sym typeface="Calibri"/>
              </a:rPr>
              <a:t>NO!!! TOO SIMPLE!!</a:t>
            </a:r>
            <a:endParaRPr sz="1800" b="1">
              <a:solidFill>
                <a:srgbClr val="FF0000"/>
              </a:solidFill>
              <a:latin typeface="Calibri"/>
              <a:ea typeface="Calibri"/>
              <a:cs typeface="Calibri"/>
              <a:sym typeface="Calibri"/>
            </a:endParaRPr>
          </a:p>
        </p:txBody>
      </p:sp>
      <p:sp>
        <p:nvSpPr>
          <p:cNvPr id="210" name="Google Shape;210;p35"/>
          <p:cNvSpPr txBox="1"/>
          <p:nvPr/>
        </p:nvSpPr>
        <p:spPr>
          <a:xfrm>
            <a:off x="5182200" y="608550"/>
            <a:ext cx="2810700" cy="44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FF0000"/>
                </a:solidFill>
                <a:latin typeface="Calibri"/>
                <a:ea typeface="Calibri"/>
                <a:cs typeface="Calibri"/>
                <a:sym typeface="Calibri"/>
              </a:rPr>
              <a:t>YES!! LOTS OF DETAILS</a:t>
            </a:r>
            <a:endParaRPr sz="1800" b="1">
              <a:solidFill>
                <a:srgbClr val="FF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4"/>
        <p:cNvGrpSpPr/>
        <p:nvPr/>
      </p:nvGrpSpPr>
      <p:grpSpPr>
        <a:xfrm>
          <a:off x="0" y="0"/>
          <a:ext cx="0" cy="0"/>
          <a:chOff x="0" y="0"/>
          <a:chExt cx="0" cy="0"/>
        </a:xfrm>
      </p:grpSpPr>
      <p:pic>
        <p:nvPicPr>
          <p:cNvPr id="215" name="Google Shape;215;p36"/>
          <p:cNvPicPr preferRelativeResize="0"/>
          <p:nvPr/>
        </p:nvPicPr>
        <p:blipFill>
          <a:blip r:embed="rId3">
            <a:alphaModFix/>
          </a:blip>
          <a:stretch>
            <a:fillRect/>
          </a:stretch>
        </p:blipFill>
        <p:spPr>
          <a:xfrm>
            <a:off x="1005597" y="124200"/>
            <a:ext cx="7398503" cy="51434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9"/>
        <p:cNvGrpSpPr/>
        <p:nvPr/>
      </p:nvGrpSpPr>
      <p:grpSpPr>
        <a:xfrm>
          <a:off x="0" y="0"/>
          <a:ext cx="0" cy="0"/>
          <a:chOff x="0" y="0"/>
          <a:chExt cx="0" cy="0"/>
        </a:xfrm>
      </p:grpSpPr>
      <p:pic>
        <p:nvPicPr>
          <p:cNvPr id="220" name="Google Shape;220;p37"/>
          <p:cNvPicPr preferRelativeResize="0"/>
          <p:nvPr/>
        </p:nvPicPr>
        <p:blipFill rotWithShape="1">
          <a:blip r:embed="rId3">
            <a:alphaModFix/>
          </a:blip>
          <a:srcRect l="9044" t="9874" r="12444" b="18574"/>
          <a:stretch/>
        </p:blipFill>
        <p:spPr>
          <a:xfrm>
            <a:off x="1110125" y="630525"/>
            <a:ext cx="2849226" cy="3462124"/>
          </a:xfrm>
          <a:prstGeom prst="rect">
            <a:avLst/>
          </a:prstGeom>
          <a:noFill/>
          <a:ln>
            <a:noFill/>
          </a:ln>
        </p:spPr>
      </p:pic>
      <p:pic>
        <p:nvPicPr>
          <p:cNvPr id="221" name="Google Shape;221;p37"/>
          <p:cNvPicPr preferRelativeResize="0"/>
          <p:nvPr/>
        </p:nvPicPr>
        <p:blipFill rotWithShape="1">
          <a:blip r:embed="rId4">
            <a:alphaModFix/>
          </a:blip>
          <a:srcRect t="18095" r="21488" b="12411"/>
          <a:stretch/>
        </p:blipFill>
        <p:spPr>
          <a:xfrm>
            <a:off x="5209350" y="630525"/>
            <a:ext cx="2849226" cy="3362749"/>
          </a:xfrm>
          <a:prstGeom prst="rect">
            <a:avLst/>
          </a:prstGeom>
          <a:noFill/>
          <a:ln>
            <a:noFill/>
          </a:ln>
        </p:spPr>
      </p:pic>
      <p:sp>
        <p:nvSpPr>
          <p:cNvPr id="222" name="Google Shape;222;p37"/>
          <p:cNvSpPr txBox="1"/>
          <p:nvPr/>
        </p:nvSpPr>
        <p:spPr>
          <a:xfrm>
            <a:off x="1093550" y="4241725"/>
            <a:ext cx="28491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t>All the same line thickness</a:t>
            </a:r>
            <a:endParaRPr sz="1600"/>
          </a:p>
        </p:txBody>
      </p:sp>
      <p:sp>
        <p:nvSpPr>
          <p:cNvPr id="223" name="Google Shape;223;p37"/>
          <p:cNvSpPr txBox="1"/>
          <p:nvPr/>
        </p:nvSpPr>
        <p:spPr>
          <a:xfrm>
            <a:off x="5209413" y="4241725"/>
            <a:ext cx="28491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a:t>Same drawing with added thick lines</a:t>
            </a:r>
            <a:endParaRPr sz="16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298</Words>
  <Application>Microsoft Macintosh PowerPoint</Application>
  <PresentationFormat>On-screen Show (16:9)</PresentationFormat>
  <Paragraphs>49</Paragraphs>
  <Slides>22</Slides>
  <Notes>22</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Simple Light</vt:lpstr>
      <vt:lpstr>Zentangles</vt:lpstr>
      <vt:lpstr>Zentangles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Zentangles</dc:title>
  <cp:lastModifiedBy>Rb5arts</cp:lastModifiedBy>
  <cp:revision>1</cp:revision>
  <dcterms:modified xsi:type="dcterms:W3CDTF">2021-10-23T23:11:00Z</dcterms:modified>
</cp:coreProperties>
</file>